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hailu Yigeramu" userId="7a4c8c6f9b4fb97f" providerId="LiveId" clId="{19B9AECC-9D24-438F-9552-F5CE371DB703}"/>
    <pc:docChg chg="undo custSel addSld modSld">
      <pc:chgData name="Behailu Yigeramu" userId="7a4c8c6f9b4fb97f" providerId="LiveId" clId="{19B9AECC-9D24-438F-9552-F5CE371DB703}" dt="2025-11-01T12:29:18.489" v="1383" actId="20577"/>
      <pc:docMkLst>
        <pc:docMk/>
      </pc:docMkLst>
      <pc:sldChg chg="modSp mod">
        <pc:chgData name="Behailu Yigeramu" userId="7a4c8c6f9b4fb97f" providerId="LiveId" clId="{19B9AECC-9D24-438F-9552-F5CE371DB703}" dt="2025-11-01T11:28:17.400" v="1084" actId="1076"/>
        <pc:sldMkLst>
          <pc:docMk/>
          <pc:sldMk cId="218569740" sldId="269"/>
        </pc:sldMkLst>
        <pc:spChg chg="mod">
          <ac:chgData name="Behailu Yigeramu" userId="7a4c8c6f9b4fb97f" providerId="LiveId" clId="{19B9AECC-9D24-438F-9552-F5CE371DB703}" dt="2025-11-01T11:27:56.260" v="1082" actId="20577"/>
          <ac:spMkLst>
            <pc:docMk/>
            <pc:sldMk cId="218569740" sldId="269"/>
            <ac:spMk id="3" creationId="{8271A67A-2950-C98A-9DF6-20D852EB4848}"/>
          </ac:spMkLst>
        </pc:spChg>
        <pc:picChg chg="mod">
          <ac:chgData name="Behailu Yigeramu" userId="7a4c8c6f9b4fb97f" providerId="LiveId" clId="{19B9AECC-9D24-438F-9552-F5CE371DB703}" dt="2025-11-01T11:28:17.400" v="1084" actId="1076"/>
          <ac:picMkLst>
            <pc:docMk/>
            <pc:sldMk cId="218569740" sldId="269"/>
            <ac:picMk id="7" creationId="{E81F5309-D008-A28A-6D7A-82634BA59432}"/>
          </ac:picMkLst>
        </pc:picChg>
      </pc:sldChg>
      <pc:sldChg chg="addSp delSp modSp new mod">
        <pc:chgData name="Behailu Yigeramu" userId="7a4c8c6f9b4fb97f" providerId="LiveId" clId="{19B9AECC-9D24-438F-9552-F5CE371DB703}" dt="2025-11-01T11:13:26.605" v="119" actId="113"/>
        <pc:sldMkLst>
          <pc:docMk/>
          <pc:sldMk cId="3814301388" sldId="270"/>
        </pc:sldMkLst>
        <pc:spChg chg="mod">
          <ac:chgData name="Behailu Yigeramu" userId="7a4c8c6f9b4fb97f" providerId="LiveId" clId="{19B9AECC-9D24-438F-9552-F5CE371DB703}" dt="2025-11-01T11:08:48.309" v="2" actId="113"/>
          <ac:spMkLst>
            <pc:docMk/>
            <pc:sldMk cId="3814301388" sldId="270"/>
            <ac:spMk id="2" creationId="{B7E1A796-2150-144D-6E46-ED852467BFE9}"/>
          </ac:spMkLst>
        </pc:spChg>
        <pc:spChg chg="mod">
          <ac:chgData name="Behailu Yigeramu" userId="7a4c8c6f9b4fb97f" providerId="LiveId" clId="{19B9AECC-9D24-438F-9552-F5CE371DB703}" dt="2025-11-01T11:13:26.605" v="119" actId="113"/>
          <ac:spMkLst>
            <pc:docMk/>
            <pc:sldMk cId="3814301388" sldId="270"/>
            <ac:spMk id="3" creationId="{6FDBB3FE-6B93-E786-A6E1-2C48DD4915B1}"/>
          </ac:spMkLst>
        </pc:spChg>
        <pc:spChg chg="add">
          <ac:chgData name="Behailu Yigeramu" userId="7a4c8c6f9b4fb97f" providerId="LiveId" clId="{19B9AECC-9D24-438F-9552-F5CE371DB703}" dt="2025-11-01T11:09:53.388" v="5"/>
          <ac:spMkLst>
            <pc:docMk/>
            <pc:sldMk cId="3814301388" sldId="270"/>
            <ac:spMk id="4" creationId="{19B0479F-1590-CBE3-CCDB-0ACA49300E9C}"/>
          </ac:spMkLst>
        </pc:spChg>
        <pc:spChg chg="add del mod">
          <ac:chgData name="Behailu Yigeramu" userId="7a4c8c6f9b4fb97f" providerId="LiveId" clId="{19B9AECC-9D24-438F-9552-F5CE371DB703}" dt="2025-11-01T11:13:05.761" v="117"/>
          <ac:spMkLst>
            <pc:docMk/>
            <pc:sldMk cId="3814301388" sldId="270"/>
            <ac:spMk id="5" creationId="{017C8449-64EF-86CE-5064-8B506318263A}"/>
          </ac:spMkLst>
        </pc:spChg>
      </pc:sldChg>
      <pc:sldChg chg="modSp new mod">
        <pc:chgData name="Behailu Yigeramu" userId="7a4c8c6f9b4fb97f" providerId="LiveId" clId="{19B9AECC-9D24-438F-9552-F5CE371DB703}" dt="2025-11-01T11:18:39.794" v="126" actId="20577"/>
        <pc:sldMkLst>
          <pc:docMk/>
          <pc:sldMk cId="3688673067" sldId="271"/>
        </pc:sldMkLst>
        <pc:spChg chg="mod">
          <ac:chgData name="Behailu Yigeramu" userId="7a4c8c6f9b4fb97f" providerId="LiveId" clId="{19B9AECC-9D24-438F-9552-F5CE371DB703}" dt="2025-11-01T11:15:57.983" v="122" actId="113"/>
          <ac:spMkLst>
            <pc:docMk/>
            <pc:sldMk cId="3688673067" sldId="271"/>
            <ac:spMk id="2" creationId="{8B80A97B-587C-A4E9-9351-38E059CA2BBF}"/>
          </ac:spMkLst>
        </pc:spChg>
        <pc:spChg chg="mod">
          <ac:chgData name="Behailu Yigeramu" userId="7a4c8c6f9b4fb97f" providerId="LiveId" clId="{19B9AECC-9D24-438F-9552-F5CE371DB703}" dt="2025-11-01T11:18:39.794" v="126" actId="20577"/>
          <ac:spMkLst>
            <pc:docMk/>
            <pc:sldMk cId="3688673067" sldId="271"/>
            <ac:spMk id="3" creationId="{541E8C2A-7CC4-80CB-2492-8F27869212A3}"/>
          </ac:spMkLst>
        </pc:spChg>
      </pc:sldChg>
      <pc:sldChg chg="addSp delSp modSp new mod">
        <pc:chgData name="Behailu Yigeramu" userId="7a4c8c6f9b4fb97f" providerId="LiveId" clId="{19B9AECC-9D24-438F-9552-F5CE371DB703}" dt="2025-11-01T11:48:36.900" v="1155" actId="14100"/>
        <pc:sldMkLst>
          <pc:docMk/>
          <pc:sldMk cId="3066475115" sldId="272"/>
        </pc:sldMkLst>
        <pc:spChg chg="mod">
          <ac:chgData name="Behailu Yigeramu" userId="7a4c8c6f9b4fb97f" providerId="LiveId" clId="{19B9AECC-9D24-438F-9552-F5CE371DB703}" dt="2025-11-01T11:29:06.376" v="1087" actId="113"/>
          <ac:spMkLst>
            <pc:docMk/>
            <pc:sldMk cId="3066475115" sldId="272"/>
            <ac:spMk id="2" creationId="{B97FFF16-DC83-0476-5AEA-C50EB7109613}"/>
          </ac:spMkLst>
        </pc:spChg>
        <pc:spChg chg="add del mod">
          <ac:chgData name="Behailu Yigeramu" userId="7a4c8c6f9b4fb97f" providerId="LiveId" clId="{19B9AECC-9D24-438F-9552-F5CE371DB703}" dt="2025-11-01T11:48:36.900" v="1155" actId="14100"/>
          <ac:spMkLst>
            <pc:docMk/>
            <pc:sldMk cId="3066475115" sldId="272"/>
            <ac:spMk id="3" creationId="{E5E391D0-8C0F-5D4F-F202-8529882CDE30}"/>
          </ac:spMkLst>
        </pc:spChg>
        <pc:spChg chg="add mod">
          <ac:chgData name="Behailu Yigeramu" userId="7a4c8c6f9b4fb97f" providerId="LiveId" clId="{19B9AECC-9D24-438F-9552-F5CE371DB703}" dt="2025-11-01T11:29:29.708" v="1090"/>
          <ac:spMkLst>
            <pc:docMk/>
            <pc:sldMk cId="3066475115" sldId="272"/>
            <ac:spMk id="4" creationId="{B9E27DB0-2DEA-B53E-B0C9-DD68B7EAF876}"/>
          </ac:spMkLst>
        </pc:spChg>
        <pc:picChg chg="add del mod">
          <ac:chgData name="Behailu Yigeramu" userId="7a4c8c6f9b4fb97f" providerId="LiveId" clId="{19B9AECC-9D24-438F-9552-F5CE371DB703}" dt="2025-11-01T11:42:45.957" v="1118" actId="21"/>
          <ac:picMkLst>
            <pc:docMk/>
            <pc:sldMk cId="3066475115" sldId="272"/>
            <ac:picMk id="6" creationId="{7D20BAED-FD1C-1E9D-5A52-72AE84C3D674}"/>
          </ac:picMkLst>
        </pc:picChg>
        <pc:picChg chg="add del">
          <ac:chgData name="Behailu Yigeramu" userId="7a4c8c6f9b4fb97f" providerId="LiveId" clId="{19B9AECC-9D24-438F-9552-F5CE371DB703}" dt="2025-11-01T11:42:50.908" v="1120" actId="21"/>
          <ac:picMkLst>
            <pc:docMk/>
            <pc:sldMk cId="3066475115" sldId="272"/>
            <ac:picMk id="8" creationId="{CD261FD4-3CAD-E5B2-D2FC-0D79946588FC}"/>
          </ac:picMkLst>
        </pc:picChg>
        <pc:picChg chg="add del mod">
          <ac:chgData name="Behailu Yigeramu" userId="7a4c8c6f9b4fb97f" providerId="LiveId" clId="{19B9AECC-9D24-438F-9552-F5CE371DB703}" dt="2025-11-01T11:43:08.998" v="1122" actId="21"/>
          <ac:picMkLst>
            <pc:docMk/>
            <pc:sldMk cId="3066475115" sldId="272"/>
            <ac:picMk id="9" creationId="{CD261FD4-3CAD-E5B2-D2FC-0D79946588FC}"/>
          </ac:picMkLst>
        </pc:picChg>
        <pc:picChg chg="add mod">
          <ac:chgData name="Behailu Yigeramu" userId="7a4c8c6f9b4fb97f" providerId="LiveId" clId="{19B9AECC-9D24-438F-9552-F5CE371DB703}" dt="2025-11-01T11:45:56.500" v="1139" actId="1076"/>
          <ac:picMkLst>
            <pc:docMk/>
            <pc:sldMk cId="3066475115" sldId="272"/>
            <ac:picMk id="2051" creationId="{2FAEA0DE-3937-0B27-FF73-A8D8D9FA1243}"/>
          </ac:picMkLst>
        </pc:picChg>
      </pc:sldChg>
      <pc:sldChg chg="addSp modSp new mod">
        <pc:chgData name="Behailu Yigeramu" userId="7a4c8c6f9b4fb97f" providerId="LiveId" clId="{19B9AECC-9D24-438F-9552-F5CE371DB703}" dt="2025-11-01T12:06:08.456" v="1199" actId="27636"/>
        <pc:sldMkLst>
          <pc:docMk/>
          <pc:sldMk cId="3192799719" sldId="273"/>
        </pc:sldMkLst>
        <pc:spChg chg="mod">
          <ac:chgData name="Behailu Yigeramu" userId="7a4c8c6f9b4fb97f" providerId="LiveId" clId="{19B9AECC-9D24-438F-9552-F5CE371DB703}" dt="2025-11-01T11:47:22.069" v="1146"/>
          <ac:spMkLst>
            <pc:docMk/>
            <pc:sldMk cId="3192799719" sldId="273"/>
            <ac:spMk id="2" creationId="{3F109FA3-6424-A838-0E16-CEAF04068DF0}"/>
          </ac:spMkLst>
        </pc:spChg>
        <pc:spChg chg="mod">
          <ac:chgData name="Behailu Yigeramu" userId="7a4c8c6f9b4fb97f" providerId="LiveId" clId="{19B9AECC-9D24-438F-9552-F5CE371DB703}" dt="2025-11-01T12:06:08.456" v="1199" actId="27636"/>
          <ac:spMkLst>
            <pc:docMk/>
            <pc:sldMk cId="3192799719" sldId="273"/>
            <ac:spMk id="3" creationId="{73357A7F-8EFD-A951-B7C0-B9FBC98EABF4}"/>
          </ac:spMkLst>
        </pc:spChg>
        <pc:picChg chg="add mod">
          <ac:chgData name="Behailu Yigeramu" userId="7a4c8c6f9b4fb97f" providerId="LiveId" clId="{19B9AECC-9D24-438F-9552-F5CE371DB703}" dt="2025-11-01T12:06:00.877" v="1195" actId="1076"/>
          <ac:picMkLst>
            <pc:docMk/>
            <pc:sldMk cId="3192799719" sldId="273"/>
            <ac:picMk id="5" creationId="{58D33D72-E502-4699-B54E-5AA4D9172703}"/>
          </ac:picMkLst>
        </pc:picChg>
      </pc:sldChg>
      <pc:sldChg chg="modSp new mod">
        <pc:chgData name="Behailu Yigeramu" userId="7a4c8c6f9b4fb97f" providerId="LiveId" clId="{19B9AECC-9D24-438F-9552-F5CE371DB703}" dt="2025-11-01T12:11:29.087" v="1228" actId="20577"/>
        <pc:sldMkLst>
          <pc:docMk/>
          <pc:sldMk cId="892690359" sldId="274"/>
        </pc:sldMkLst>
        <pc:spChg chg="mod">
          <ac:chgData name="Behailu Yigeramu" userId="7a4c8c6f9b4fb97f" providerId="LiveId" clId="{19B9AECC-9D24-438F-9552-F5CE371DB703}" dt="2025-11-01T12:08:08.774" v="1202" actId="113"/>
          <ac:spMkLst>
            <pc:docMk/>
            <pc:sldMk cId="892690359" sldId="274"/>
            <ac:spMk id="2" creationId="{3169FF28-0027-29E5-903C-1A26BDEB7D55}"/>
          </ac:spMkLst>
        </pc:spChg>
        <pc:spChg chg="mod">
          <ac:chgData name="Behailu Yigeramu" userId="7a4c8c6f9b4fb97f" providerId="LiveId" clId="{19B9AECC-9D24-438F-9552-F5CE371DB703}" dt="2025-11-01T12:11:29.087" v="1228" actId="20577"/>
          <ac:spMkLst>
            <pc:docMk/>
            <pc:sldMk cId="892690359" sldId="274"/>
            <ac:spMk id="3" creationId="{D31DD027-8AA6-9CB1-C13B-2B7DC876A7E7}"/>
          </ac:spMkLst>
        </pc:spChg>
      </pc:sldChg>
      <pc:sldChg chg="modSp new mod">
        <pc:chgData name="Behailu Yigeramu" userId="7a4c8c6f9b4fb97f" providerId="LiveId" clId="{19B9AECC-9D24-438F-9552-F5CE371DB703}" dt="2025-11-01T12:12:27.820" v="1249" actId="14100"/>
        <pc:sldMkLst>
          <pc:docMk/>
          <pc:sldMk cId="704424550" sldId="275"/>
        </pc:sldMkLst>
        <pc:spChg chg="mod">
          <ac:chgData name="Behailu Yigeramu" userId="7a4c8c6f9b4fb97f" providerId="LiveId" clId="{19B9AECC-9D24-438F-9552-F5CE371DB703}" dt="2025-11-01T12:11:39.757" v="1229"/>
          <ac:spMkLst>
            <pc:docMk/>
            <pc:sldMk cId="704424550" sldId="275"/>
            <ac:spMk id="2" creationId="{C9EBB6DC-F361-F883-4F38-C38F7B2B1AA3}"/>
          </ac:spMkLst>
        </pc:spChg>
        <pc:spChg chg="mod">
          <ac:chgData name="Behailu Yigeramu" userId="7a4c8c6f9b4fb97f" providerId="LiveId" clId="{19B9AECC-9D24-438F-9552-F5CE371DB703}" dt="2025-11-01T12:12:27.820" v="1249" actId="14100"/>
          <ac:spMkLst>
            <pc:docMk/>
            <pc:sldMk cId="704424550" sldId="275"/>
            <ac:spMk id="3" creationId="{67C9FF15-AA25-CA44-2CA9-24114D2D847E}"/>
          </ac:spMkLst>
        </pc:spChg>
      </pc:sldChg>
      <pc:sldChg chg="modSp new mod">
        <pc:chgData name="Behailu Yigeramu" userId="7a4c8c6f9b4fb97f" providerId="LiveId" clId="{19B9AECC-9D24-438F-9552-F5CE371DB703}" dt="2025-11-01T12:13:34.428" v="1254"/>
        <pc:sldMkLst>
          <pc:docMk/>
          <pc:sldMk cId="2819003443" sldId="276"/>
        </pc:sldMkLst>
        <pc:spChg chg="mod">
          <ac:chgData name="Behailu Yigeramu" userId="7a4c8c6f9b4fb97f" providerId="LiveId" clId="{19B9AECC-9D24-438F-9552-F5CE371DB703}" dt="2025-11-01T12:13:15.850" v="1252" actId="113"/>
          <ac:spMkLst>
            <pc:docMk/>
            <pc:sldMk cId="2819003443" sldId="276"/>
            <ac:spMk id="2" creationId="{134AA3DF-4CB3-D613-1FFB-00210AFEA27F}"/>
          </ac:spMkLst>
        </pc:spChg>
        <pc:spChg chg="mod">
          <ac:chgData name="Behailu Yigeramu" userId="7a4c8c6f9b4fb97f" providerId="LiveId" clId="{19B9AECC-9D24-438F-9552-F5CE371DB703}" dt="2025-11-01T12:13:34.428" v="1254"/>
          <ac:spMkLst>
            <pc:docMk/>
            <pc:sldMk cId="2819003443" sldId="276"/>
            <ac:spMk id="3" creationId="{6211D057-891D-AD6E-3322-FDD433881CBC}"/>
          </ac:spMkLst>
        </pc:spChg>
      </pc:sldChg>
      <pc:sldChg chg="modSp new mod">
        <pc:chgData name="Behailu Yigeramu" userId="7a4c8c6f9b4fb97f" providerId="LiveId" clId="{19B9AECC-9D24-438F-9552-F5CE371DB703}" dt="2025-11-01T12:29:18.489" v="1383" actId="20577"/>
        <pc:sldMkLst>
          <pc:docMk/>
          <pc:sldMk cId="4123346327" sldId="277"/>
        </pc:sldMkLst>
        <pc:spChg chg="mod">
          <ac:chgData name="Behailu Yigeramu" userId="7a4c8c6f9b4fb97f" providerId="LiveId" clId="{19B9AECC-9D24-438F-9552-F5CE371DB703}" dt="2025-11-01T12:15:16.654" v="1258" actId="122"/>
          <ac:spMkLst>
            <pc:docMk/>
            <pc:sldMk cId="4123346327" sldId="277"/>
            <ac:spMk id="2" creationId="{1D2D6884-8F0B-2448-15F1-C9CA09BC2E47}"/>
          </ac:spMkLst>
        </pc:spChg>
        <pc:spChg chg="mod">
          <ac:chgData name="Behailu Yigeramu" userId="7a4c8c6f9b4fb97f" providerId="LiveId" clId="{19B9AECC-9D24-438F-9552-F5CE371DB703}" dt="2025-11-01T12:29:18.489" v="1383" actId="20577"/>
          <ac:spMkLst>
            <pc:docMk/>
            <pc:sldMk cId="4123346327" sldId="277"/>
            <ac:spMk id="3" creationId="{28395432-4677-0667-1B88-5E38ECE34AC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A2F70-725C-4795-A00B-A5E7A6E28AAA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08F4-17BB-4BB3-9485-5EC6FA307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97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A2F70-725C-4795-A00B-A5E7A6E28AAA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08F4-17BB-4BB3-9485-5EC6FA307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0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A2F70-725C-4795-A00B-A5E7A6E28AAA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08F4-17BB-4BB3-9485-5EC6FA307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22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A2F70-725C-4795-A00B-A5E7A6E28AAA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08F4-17BB-4BB3-9485-5EC6FA30777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4476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A2F70-725C-4795-A00B-A5E7A6E28AAA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08F4-17BB-4BB3-9485-5EC6FA307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81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A2F70-725C-4795-A00B-A5E7A6E28AAA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08F4-17BB-4BB3-9485-5EC6FA307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55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A2F70-725C-4795-A00B-A5E7A6E28AAA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08F4-17BB-4BB3-9485-5EC6FA307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53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A2F70-725C-4795-A00B-A5E7A6E28AAA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08F4-17BB-4BB3-9485-5EC6FA307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34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A2F70-725C-4795-A00B-A5E7A6E28AAA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08F4-17BB-4BB3-9485-5EC6FA307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00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A2F70-725C-4795-A00B-A5E7A6E28AAA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08F4-17BB-4BB3-9485-5EC6FA307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84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A2F70-725C-4795-A00B-A5E7A6E28AAA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08F4-17BB-4BB3-9485-5EC6FA307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0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A2F70-725C-4795-A00B-A5E7A6E28AAA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08F4-17BB-4BB3-9485-5EC6FA307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16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A2F70-725C-4795-A00B-A5E7A6E28AAA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08F4-17BB-4BB3-9485-5EC6FA307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9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A2F70-725C-4795-A00B-A5E7A6E28AAA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08F4-17BB-4BB3-9485-5EC6FA307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62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A2F70-725C-4795-A00B-A5E7A6E28AAA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08F4-17BB-4BB3-9485-5EC6FA307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07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A2F70-725C-4795-A00B-A5E7A6E28AAA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08F4-17BB-4BB3-9485-5EC6FA307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22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A2F70-725C-4795-A00B-A5E7A6E28AAA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C08F4-17BB-4BB3-9485-5EC6FA307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67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6A2F70-725C-4795-A00B-A5E7A6E28AAA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C08F4-17BB-4BB3-9485-5EC6FA307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16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ehailu-yigeramu-405875316/" TargetMode="External"/><Relationship Id="rId2" Type="http://schemas.openxmlformats.org/officeDocument/2006/relationships/hyperlink" Target="mailto:behailuyigeramu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FEE88-6EBA-6ACA-2CCF-8887CF695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2514"/>
            <a:ext cx="9144000" cy="2830285"/>
          </a:xfrm>
        </p:spPr>
        <p:txBody>
          <a:bodyPr>
            <a:normAutofit/>
          </a:bodyPr>
          <a:lstStyle/>
          <a:p>
            <a:pPr algn="ctr"/>
            <a:br>
              <a:rPr lang="en-US" dirty="0"/>
            </a:br>
            <a:r>
              <a:rPr lang="en-US" sz="5300" b="1" dirty="0"/>
              <a:t>Phishing Awareness   Training </a:t>
            </a:r>
            <a:endParaRPr lang="en-US" sz="5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93F22-6B3C-AE93-6C08-0BAF0CC61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1057" y="3505200"/>
            <a:ext cx="6084012" cy="283028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By Behailu Yigeramu — Cyber Security Intern @CodeAlpha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Learn how to detect, prevent, and respond to phishing threats.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1CF5B-2FE1-B840-EBF5-7EE08C605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170" y="1"/>
            <a:ext cx="7739743" cy="168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27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6D78D-35DC-0083-3124-E13FBDE1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Types of Phishing Attacks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B7E7A-3051-D0D0-8B81-D24FBDD83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13114"/>
            <a:ext cx="8946541" cy="473528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7. Pharming</a:t>
            </a:r>
          </a:p>
          <a:p>
            <a:r>
              <a:rPr lang="en-US" dirty="0"/>
              <a:t>Redirects users from legitimate websites to </a:t>
            </a:r>
            <a:r>
              <a:rPr lang="en-US" b="1" dirty="0"/>
              <a:t>fake look-alike domains</a:t>
            </a:r>
            <a:endParaRPr lang="en-US" dirty="0"/>
          </a:p>
          <a:p>
            <a:r>
              <a:rPr lang="en-US" dirty="0"/>
              <a:t>Often done by exploiting DNS or browser vulnerabilities</a:t>
            </a:r>
            <a:br>
              <a:rPr lang="en-US" dirty="0"/>
            </a:br>
            <a:r>
              <a:rPr lang="en-US" dirty="0"/>
              <a:t>🌐 </a:t>
            </a:r>
            <a:r>
              <a:rPr lang="en-US" b="1" dirty="0"/>
              <a:t>Example:</a:t>
            </a:r>
            <a:r>
              <a:rPr lang="en-US" dirty="0"/>
              <a:t> Typing bank.com but ending up on bannk.com.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E7639-3B8A-4874-12AB-F846921D1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32" y="3341915"/>
            <a:ext cx="5829300" cy="332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34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3897-150E-07D9-9E2A-A15E7B38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Types of Phishing Attacks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0D42F-F906-2F8D-DFBB-4841BF30D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93372"/>
            <a:ext cx="8946541" cy="485502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8. Angler Phishing</a:t>
            </a:r>
          </a:p>
          <a:p>
            <a:r>
              <a:rPr lang="en-US" dirty="0"/>
              <a:t>Happens on </a:t>
            </a:r>
            <a:r>
              <a:rPr lang="en-US" b="1" dirty="0"/>
              <a:t>social media platforms</a:t>
            </a:r>
            <a:endParaRPr lang="en-US" dirty="0"/>
          </a:p>
          <a:p>
            <a:r>
              <a:rPr lang="en-US" dirty="0"/>
              <a:t>Fake support accounts or comment links trick users</a:t>
            </a:r>
            <a:br>
              <a:rPr lang="en-US" dirty="0"/>
            </a:br>
            <a:r>
              <a:rPr lang="en-US" dirty="0"/>
              <a:t>💬 </a:t>
            </a:r>
            <a:r>
              <a:rPr lang="en-US" b="1" dirty="0"/>
              <a:t>Example:</a:t>
            </a:r>
            <a:r>
              <a:rPr lang="en-US" dirty="0"/>
              <a:t> “We noticed an issue with your account. Please verify here.”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4CC03-6AEA-91ED-8028-AE6B1203B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404" y="3281362"/>
            <a:ext cx="6283396" cy="29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78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DF72-3774-BF79-B81D-607A4387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452718"/>
            <a:ext cx="9404723" cy="1400530"/>
          </a:xfrm>
        </p:spPr>
        <p:txBody>
          <a:bodyPr/>
          <a:lstStyle/>
          <a:p>
            <a:r>
              <a:rPr lang="en-US" b="1" dirty="0"/>
              <a:t>How to Recognize a Phishing Email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D4CE7-0733-12FC-985B-80C9AF91F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06286"/>
            <a:ext cx="8946541" cy="4942113"/>
          </a:xfrm>
        </p:spPr>
        <p:txBody>
          <a:bodyPr>
            <a:normAutofit/>
          </a:bodyPr>
          <a:lstStyle/>
          <a:p>
            <a:r>
              <a:rPr lang="en-US" dirty="0"/>
              <a:t>🚩 Red Flags:</a:t>
            </a:r>
          </a:p>
          <a:p>
            <a:r>
              <a:rPr lang="en-US" dirty="0"/>
              <a:t>Suspicious </a:t>
            </a:r>
            <a:r>
              <a:rPr lang="en-US" b="1" dirty="0"/>
              <a:t>sender address</a:t>
            </a:r>
            <a:endParaRPr lang="en-US" dirty="0"/>
          </a:p>
          <a:p>
            <a:r>
              <a:rPr lang="en-US" b="1" dirty="0"/>
              <a:t>Urgent language</a:t>
            </a:r>
            <a:r>
              <a:rPr lang="en-US" dirty="0"/>
              <a:t> (“Act now!”, “Account locked!”)</a:t>
            </a:r>
          </a:p>
          <a:p>
            <a:r>
              <a:rPr lang="en-US" b="1" dirty="0"/>
              <a:t>Grammar or spelling errors</a:t>
            </a:r>
            <a:endParaRPr lang="en-US" dirty="0"/>
          </a:p>
          <a:p>
            <a:r>
              <a:rPr lang="en-US" b="1" dirty="0"/>
              <a:t>Unusual links or attachments</a:t>
            </a:r>
            <a:endParaRPr lang="en-US" dirty="0"/>
          </a:p>
          <a:p>
            <a:r>
              <a:rPr lang="en-US" dirty="0"/>
              <a:t>Mismatched </a:t>
            </a:r>
            <a:r>
              <a:rPr lang="en-US" b="1" dirty="0"/>
              <a:t>URLs</a:t>
            </a:r>
            <a:r>
              <a:rPr lang="en-US" dirty="0"/>
              <a:t> (hover to preview)</a:t>
            </a:r>
          </a:p>
          <a:p>
            <a:r>
              <a:rPr lang="en-US" dirty="0"/>
              <a:t>Fake </a:t>
            </a:r>
            <a:r>
              <a:rPr lang="en-US" b="1" dirty="0"/>
              <a:t>login pages</a:t>
            </a:r>
            <a:endParaRPr lang="en-US" dirty="0"/>
          </a:p>
          <a:p>
            <a:r>
              <a:rPr lang="en-US" dirty="0"/>
              <a:t>Urgent or threatening ton</a:t>
            </a:r>
          </a:p>
          <a:p>
            <a:r>
              <a:rPr lang="en-US" dirty="0"/>
              <a:t>Fake URLs (hover to check links)</a:t>
            </a:r>
          </a:p>
          <a:p>
            <a:r>
              <a:rPr lang="en-US" dirty="0"/>
              <a:t>📧 Example:</a:t>
            </a:r>
            <a:br>
              <a:rPr lang="en-US" dirty="0"/>
            </a:br>
            <a:r>
              <a:rPr lang="en-US" b="1" dirty="0"/>
              <a:t>From:</a:t>
            </a:r>
            <a:r>
              <a:rPr lang="en-US" dirty="0"/>
              <a:t> it-support@secure-company-login.com</a:t>
            </a:r>
            <a:br>
              <a:rPr lang="en-US" dirty="0"/>
            </a:br>
            <a:r>
              <a:rPr lang="en-US" b="1" dirty="0"/>
              <a:t>Subject:</a:t>
            </a:r>
            <a:r>
              <a:rPr lang="en-US" dirty="0"/>
              <a:t> “Reset your password now!”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52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33D5B-4E36-9AF6-7AFE-01A91DDF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Fake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1A67A-2950-C98A-9DF6-20D852EB4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49830"/>
            <a:ext cx="10442577" cy="4898570"/>
          </a:xfrm>
        </p:spPr>
        <p:txBody>
          <a:bodyPr/>
          <a:lstStyle/>
          <a:p>
            <a:r>
              <a:rPr lang="en-US" dirty="0"/>
              <a:t>❌ Fake pages often:                                                      ✅ Always:</a:t>
            </a:r>
          </a:p>
          <a:p>
            <a:r>
              <a:rPr lang="en-US" dirty="0"/>
              <a:t>Mimic real login forms                                                       -&gt; Check domain spelling </a:t>
            </a:r>
          </a:p>
          <a:p>
            <a:r>
              <a:rPr lang="en-US" dirty="0"/>
              <a:t>Mimic real login forms                                                       -&gt; Verify SSL (🔒icon)</a:t>
            </a:r>
          </a:p>
          <a:p>
            <a:r>
              <a:rPr lang="en-US" dirty="0"/>
              <a:t>Use similar domain names (e.g., faceb00k.com)          -&gt; Bookmark official sites</a:t>
            </a:r>
          </a:p>
          <a:p>
            <a:r>
              <a:rPr lang="en-US" dirty="0"/>
              <a:t>Lack HTTPS or use invalid certificates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F5309-D008-A28A-6D7A-82634BA59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3601810"/>
            <a:ext cx="9525000" cy="254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9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A796-2150-144D-6E46-ED852467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Social Engineering Tactics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BB3FE-6B93-E786-A6E1-2C48DD491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12" y="1432432"/>
            <a:ext cx="8946541" cy="5131654"/>
          </a:xfrm>
        </p:spPr>
        <p:txBody>
          <a:bodyPr/>
          <a:lstStyle/>
          <a:p>
            <a:r>
              <a:rPr lang="en-US" dirty="0"/>
              <a:t>Attackers exploit </a:t>
            </a:r>
            <a:r>
              <a:rPr lang="en-US" b="1" dirty="0"/>
              <a:t>human psychology</a:t>
            </a:r>
            <a:r>
              <a:rPr lang="en-US" dirty="0"/>
              <a:t>, not just technology.</a:t>
            </a:r>
          </a:p>
          <a:p>
            <a:r>
              <a:rPr lang="en-US" dirty="0"/>
              <a:t>Common tricks:</a:t>
            </a:r>
          </a:p>
          <a:p>
            <a:r>
              <a:rPr lang="en-US" b="1" dirty="0"/>
              <a:t>Authority:</a:t>
            </a:r>
            <a:r>
              <a:rPr lang="en-US" dirty="0"/>
              <a:t> Pretending to be a boss or IT staff</a:t>
            </a:r>
          </a:p>
          <a:p>
            <a:r>
              <a:rPr lang="en-US" b="1" dirty="0"/>
              <a:t>Urgency:</a:t>
            </a:r>
            <a:r>
              <a:rPr lang="en-US" dirty="0"/>
              <a:t> “Act now or lose access!”</a:t>
            </a:r>
          </a:p>
          <a:p>
            <a:r>
              <a:rPr lang="en-US" b="1" dirty="0"/>
              <a:t>Fear:</a:t>
            </a:r>
            <a:r>
              <a:rPr lang="en-US" dirty="0"/>
              <a:t> “Your account is hacked!”</a:t>
            </a:r>
          </a:p>
          <a:p>
            <a:r>
              <a:rPr lang="en-US" b="1" dirty="0"/>
              <a:t>Greed:</a:t>
            </a:r>
            <a:r>
              <a:rPr lang="en-US" dirty="0"/>
              <a:t> “You’ve won a free phone!”</a:t>
            </a:r>
          </a:p>
          <a:p>
            <a:r>
              <a:rPr lang="en-US" b="1" dirty="0"/>
              <a:t>Curiosity:</a:t>
            </a:r>
            <a:r>
              <a:rPr lang="en-US" dirty="0"/>
              <a:t> “See who viewed your profile!”</a:t>
            </a:r>
          </a:p>
          <a:p>
            <a:r>
              <a:rPr lang="en-US" b="1" dirty="0"/>
              <a:t>Impersonation</a:t>
            </a:r>
            <a:r>
              <a:rPr lang="en-US" dirty="0"/>
              <a:t> – fake identities or domains</a:t>
            </a:r>
          </a:p>
          <a:p>
            <a:r>
              <a:rPr lang="en-US" b="1" dirty="0"/>
              <a:t>Pretexting</a:t>
            </a:r>
            <a:r>
              <a:rPr lang="en-US" dirty="0"/>
              <a:t> – creating a fake scenario to trick victims.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301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0A97B-587C-A4E9-9351-38E059CA2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Practices &amp; Prevention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E8C2A-7CC4-80CB-2492-8F2786921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60714"/>
            <a:ext cx="8946541" cy="4887685"/>
          </a:xfrm>
        </p:spPr>
        <p:txBody>
          <a:bodyPr/>
          <a:lstStyle/>
          <a:p>
            <a:r>
              <a:rPr lang="en-US" dirty="0"/>
              <a:t>✅ </a:t>
            </a:r>
            <a:r>
              <a:rPr lang="en-US" b="1" dirty="0"/>
              <a:t>Do</a:t>
            </a:r>
            <a:endParaRPr lang="en-US" dirty="0"/>
          </a:p>
          <a:p>
            <a:r>
              <a:rPr lang="en-US" dirty="0"/>
              <a:t>Check sender address and URL carefully</a:t>
            </a:r>
          </a:p>
          <a:p>
            <a:r>
              <a:rPr lang="en-US" dirty="0"/>
              <a:t>Use </a:t>
            </a:r>
            <a:r>
              <a:rPr lang="en-US" b="1" dirty="0"/>
              <a:t>2FA (Two-Factor Authentication)</a:t>
            </a:r>
            <a:endParaRPr lang="en-US" dirty="0"/>
          </a:p>
          <a:p>
            <a:r>
              <a:rPr lang="en-US" dirty="0"/>
              <a:t>Keep browsers and OS updated</a:t>
            </a:r>
          </a:p>
          <a:p>
            <a:r>
              <a:rPr lang="en-US" dirty="0"/>
              <a:t>Verify suspicious requests by contacting the company directly</a:t>
            </a:r>
          </a:p>
          <a:p>
            <a:r>
              <a:rPr lang="en-US" dirty="0"/>
              <a:t>Report phishing attempts</a:t>
            </a:r>
          </a:p>
          <a:p>
            <a:r>
              <a:rPr lang="en-US" dirty="0"/>
              <a:t>❌ </a:t>
            </a:r>
            <a:r>
              <a:rPr lang="en-US" b="1" dirty="0"/>
              <a:t>Don’t</a:t>
            </a:r>
            <a:endParaRPr lang="en-US" dirty="0"/>
          </a:p>
          <a:p>
            <a:r>
              <a:rPr lang="en-US" dirty="0"/>
              <a:t>Click on links from unknown senders</a:t>
            </a:r>
          </a:p>
          <a:p>
            <a:r>
              <a:rPr lang="en-US" dirty="0"/>
              <a:t>Download unexpected attachments</a:t>
            </a:r>
          </a:p>
          <a:p>
            <a:r>
              <a:rPr lang="en-US" dirty="0"/>
              <a:t>Enter credentials on suspicious pages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73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FF16-DC83-0476-5AEA-C50EB7109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Real-World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391D0-8C0F-5D4F-F202-8529882CD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971" y="1349829"/>
            <a:ext cx="11059886" cy="5268685"/>
          </a:xfrm>
        </p:spPr>
        <p:txBody>
          <a:bodyPr/>
          <a:lstStyle/>
          <a:p>
            <a:r>
              <a:rPr lang="en-US" b="1" dirty="0"/>
              <a:t>Google Docs Phish (2017)</a:t>
            </a:r>
            <a:br>
              <a:rPr lang="en-US" dirty="0"/>
            </a:br>
            <a:r>
              <a:rPr lang="en-US" dirty="0"/>
              <a:t>Fake document links compromised thousands of accounts.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Google Docs users hit with sophisticated phishing attack in their inboxes.</a:t>
            </a:r>
          </a:p>
          <a:p>
            <a:endParaRPr lang="en-US" dirty="0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2FAEA0DE-3937-0B27-FF73-A8D8D9FA1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942" y="2446064"/>
            <a:ext cx="7358744" cy="288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475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09FA3-6424-A838-0E16-CEAF0406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Real-World Examples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57A7F-8EFD-A951-B7C0-B9FBC98EA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49830"/>
            <a:ext cx="8946541" cy="52904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  <a:r>
              <a:rPr lang="en-US" b="1" dirty="0"/>
              <a:t>PayPal Scams</a:t>
            </a:r>
          </a:p>
          <a:p>
            <a:pPr marL="0" indent="0">
              <a:buNone/>
            </a:pPr>
            <a:r>
              <a:rPr lang="en-US" dirty="0"/>
              <a:t>      Users got fake payment requests.</a:t>
            </a:r>
            <a:r>
              <a:rPr lang="en-US" b="1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PayPal phishing scam email example showing urgent request to claim money.</a:t>
            </a:r>
            <a:r>
              <a:rPr lang="en-US" b="1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33D72-E502-4699-B54E-5AA4D917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362" y="2182587"/>
            <a:ext cx="7967663" cy="362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99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FF28-0027-29E5-903C-1A26BDEB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Quiz — Test Your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DD027-8AA6-9CB1-C13B-2B7DC876A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17171"/>
            <a:ext cx="8946541" cy="5410199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1. What is phishing?</a:t>
            </a:r>
            <a:br>
              <a:rPr lang="en-US" dirty="0"/>
            </a:br>
            <a:r>
              <a:rPr lang="en-US" dirty="0"/>
              <a:t>A. A type of social engineering attack</a:t>
            </a:r>
            <a:br>
              <a:rPr lang="en-US" dirty="0"/>
            </a:br>
            <a:r>
              <a:rPr lang="en-US" dirty="0"/>
              <a:t>B. A virus infection</a:t>
            </a:r>
            <a:br>
              <a:rPr lang="en-US" dirty="0"/>
            </a:br>
            <a:r>
              <a:rPr lang="en-US" dirty="0"/>
              <a:t>C. A firewall configuration</a:t>
            </a:r>
            <a:br>
              <a:rPr lang="en-US" dirty="0"/>
            </a:br>
            <a:r>
              <a:rPr lang="en-US" dirty="0"/>
              <a:t>D. A password manager</a:t>
            </a:r>
          </a:p>
          <a:p>
            <a:r>
              <a:rPr lang="en-US" b="1" dirty="0"/>
              <a:t>2. Which of the following is the most common type of phishing attack?</a:t>
            </a:r>
            <a:br>
              <a:rPr lang="en-US" dirty="0"/>
            </a:br>
            <a:r>
              <a:rPr lang="en-US" dirty="0"/>
              <a:t>A. Spear Phishing</a:t>
            </a:r>
            <a:br>
              <a:rPr lang="en-US" dirty="0"/>
            </a:br>
            <a:r>
              <a:rPr lang="en-US" dirty="0"/>
              <a:t>B. Clone Phishing</a:t>
            </a:r>
            <a:br>
              <a:rPr lang="en-US" dirty="0"/>
            </a:br>
            <a:r>
              <a:rPr lang="en-US" dirty="0"/>
              <a:t>C. Email Phishing</a:t>
            </a:r>
            <a:br>
              <a:rPr lang="en-US" dirty="0"/>
            </a:br>
            <a:r>
              <a:rPr lang="en-US" dirty="0"/>
              <a:t>D. Vishing</a:t>
            </a:r>
          </a:p>
          <a:p>
            <a:r>
              <a:rPr lang="en-US" b="1" dirty="0"/>
              <a:t>3. Spear phishing targets:</a:t>
            </a:r>
            <a:br>
              <a:rPr lang="en-US" dirty="0"/>
            </a:br>
            <a:r>
              <a:rPr lang="en-US" dirty="0"/>
              <a:t>A. A large group of random users</a:t>
            </a:r>
            <a:br>
              <a:rPr lang="en-US" dirty="0"/>
            </a:br>
            <a:r>
              <a:rPr lang="en-US" dirty="0"/>
              <a:t>B. Specific individuals or organizations</a:t>
            </a:r>
            <a:br>
              <a:rPr lang="en-US" dirty="0"/>
            </a:br>
            <a:r>
              <a:rPr lang="en-US" dirty="0"/>
              <a:t>C. Only government agencies</a:t>
            </a:r>
            <a:br>
              <a:rPr lang="en-US" dirty="0"/>
            </a:br>
            <a:r>
              <a:rPr lang="en-US" dirty="0"/>
              <a:t>D. Only banks</a:t>
            </a:r>
          </a:p>
          <a:p>
            <a:r>
              <a:rPr lang="en-US" b="1" dirty="0"/>
              <a:t>4. What is “vishing”?</a:t>
            </a:r>
            <a:br>
              <a:rPr lang="en-US" dirty="0"/>
            </a:br>
            <a:r>
              <a:rPr lang="en-US" dirty="0"/>
              <a:t>A. Phishing through voice calls</a:t>
            </a:r>
            <a:br>
              <a:rPr lang="en-US" dirty="0"/>
            </a:br>
            <a:r>
              <a:rPr lang="en-US" dirty="0"/>
              <a:t>B. Phishing through video messages</a:t>
            </a:r>
            <a:br>
              <a:rPr lang="en-US" dirty="0"/>
            </a:br>
            <a:r>
              <a:rPr lang="en-US" dirty="0"/>
              <a:t>C. Phishing through emails</a:t>
            </a:r>
            <a:br>
              <a:rPr lang="en-US" dirty="0"/>
            </a:br>
            <a:r>
              <a:rPr lang="en-US" dirty="0"/>
              <a:t>D. Phishing via social media</a:t>
            </a:r>
          </a:p>
          <a:p>
            <a:r>
              <a:rPr lang="en-US" b="1" dirty="0"/>
              <a:t>5. Smishing refers to phishing attacks conducted via:</a:t>
            </a:r>
            <a:br>
              <a:rPr lang="en-US" dirty="0"/>
            </a:br>
            <a:r>
              <a:rPr lang="en-US" dirty="0"/>
              <a:t>A. Email</a:t>
            </a:r>
            <a:br>
              <a:rPr lang="en-US" dirty="0"/>
            </a:br>
            <a:r>
              <a:rPr lang="en-US" dirty="0"/>
              <a:t>B. SMS or text messages</a:t>
            </a:r>
            <a:br>
              <a:rPr lang="en-US" dirty="0"/>
            </a:br>
            <a:r>
              <a:rPr lang="en-US" dirty="0"/>
              <a:t>C. Voice calls</a:t>
            </a:r>
            <a:br>
              <a:rPr lang="en-US" dirty="0"/>
            </a:br>
            <a:r>
              <a:rPr lang="en-US" dirty="0"/>
              <a:t>D. Web forms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9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B6DC-F361-F883-4F38-C38F7B2B1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Quiz — Test Your Knowledge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9FF15-AA25-CA44-2CA9-24114D2D8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06286"/>
            <a:ext cx="8946541" cy="523602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6. What is “clone phishing”?</a:t>
            </a:r>
            <a:br>
              <a:rPr lang="en-US" dirty="0"/>
            </a:br>
            <a:r>
              <a:rPr lang="en-US" dirty="0"/>
              <a:t>A. A fake website copied from a legitimate one</a:t>
            </a:r>
            <a:br>
              <a:rPr lang="en-US" dirty="0"/>
            </a:br>
            <a:r>
              <a:rPr lang="en-US" dirty="0"/>
              <a:t>B. A duplicated email that looks identical to a real one</a:t>
            </a:r>
            <a:br>
              <a:rPr lang="en-US" dirty="0"/>
            </a:br>
            <a:r>
              <a:rPr lang="en-US" dirty="0"/>
              <a:t>C. A phishing attack using cloned mobile apps</a:t>
            </a:r>
            <a:br>
              <a:rPr lang="en-US" dirty="0"/>
            </a:br>
            <a:r>
              <a:rPr lang="en-US" dirty="0"/>
              <a:t>D. A phishing link inside social media comments</a:t>
            </a:r>
          </a:p>
          <a:p>
            <a:r>
              <a:rPr lang="en-US" b="1" dirty="0"/>
              <a:t>7. Whaling attacks are aimed at:</a:t>
            </a:r>
            <a:br>
              <a:rPr lang="en-US" dirty="0"/>
            </a:br>
            <a:r>
              <a:rPr lang="en-US" dirty="0"/>
              <a:t>A. Regular employees</a:t>
            </a:r>
            <a:br>
              <a:rPr lang="en-US" dirty="0"/>
            </a:br>
            <a:r>
              <a:rPr lang="en-US" dirty="0"/>
              <a:t>B. Students</a:t>
            </a:r>
            <a:br>
              <a:rPr lang="en-US" dirty="0"/>
            </a:br>
            <a:r>
              <a:rPr lang="en-US" dirty="0"/>
              <a:t>C. High-profile executives</a:t>
            </a:r>
            <a:br>
              <a:rPr lang="en-US" dirty="0"/>
            </a:br>
            <a:r>
              <a:rPr lang="en-US" dirty="0"/>
              <a:t>D. IT administrators only</a:t>
            </a:r>
          </a:p>
          <a:p>
            <a:r>
              <a:rPr lang="en-US" b="1" dirty="0"/>
              <a:t>8. Which of the following is a sign of a phishing email?</a:t>
            </a:r>
            <a:br>
              <a:rPr lang="en-US" dirty="0"/>
            </a:br>
            <a:r>
              <a:rPr lang="en-US" dirty="0"/>
              <a:t>A. Official company logo</a:t>
            </a:r>
            <a:br>
              <a:rPr lang="en-US" dirty="0"/>
            </a:br>
            <a:r>
              <a:rPr lang="en-US" dirty="0"/>
              <a:t>B. Grammatical errors and urgent tone</a:t>
            </a:r>
            <a:br>
              <a:rPr lang="en-US" dirty="0"/>
            </a:br>
            <a:r>
              <a:rPr lang="en-US" dirty="0"/>
              <a:t>C. Personalized greeting</a:t>
            </a:r>
            <a:br>
              <a:rPr lang="en-US" dirty="0"/>
            </a:br>
            <a:r>
              <a:rPr lang="en-US" dirty="0"/>
              <a:t>D. Secure HTTPS link</a:t>
            </a:r>
          </a:p>
          <a:p>
            <a:r>
              <a:rPr lang="en-US" b="1" dirty="0"/>
              <a:t>9. Angler phishing occurs mainly on:</a:t>
            </a:r>
            <a:br>
              <a:rPr lang="en-US" dirty="0"/>
            </a:br>
            <a:r>
              <a:rPr lang="en-US" dirty="0"/>
              <a:t>A. Banking websites</a:t>
            </a:r>
            <a:br>
              <a:rPr lang="en-US" dirty="0"/>
            </a:br>
            <a:r>
              <a:rPr lang="en-US" dirty="0"/>
              <a:t>B. Social media platforms</a:t>
            </a:r>
            <a:br>
              <a:rPr lang="en-US" dirty="0"/>
            </a:br>
            <a:r>
              <a:rPr lang="en-US" dirty="0"/>
              <a:t>C. Online shopping sites</a:t>
            </a:r>
            <a:br>
              <a:rPr lang="en-US" dirty="0"/>
            </a:br>
            <a:r>
              <a:rPr lang="en-US" dirty="0"/>
              <a:t>D. Corporate intranets</a:t>
            </a:r>
          </a:p>
          <a:p>
            <a:r>
              <a:rPr lang="en-US" b="1" dirty="0"/>
              <a:t>10. The best defense against phishing is:</a:t>
            </a:r>
            <a:br>
              <a:rPr lang="en-US" dirty="0"/>
            </a:br>
            <a:r>
              <a:rPr lang="en-US" dirty="0"/>
              <a:t>A. Ignoring unknown messages</a:t>
            </a:r>
            <a:br>
              <a:rPr lang="en-US" dirty="0"/>
            </a:br>
            <a:r>
              <a:rPr lang="en-US" dirty="0"/>
              <a:t>B. Regular software updates</a:t>
            </a:r>
            <a:br>
              <a:rPr lang="en-US" dirty="0"/>
            </a:br>
            <a:r>
              <a:rPr lang="en-US" dirty="0"/>
              <a:t>C. Security awareness training</a:t>
            </a:r>
            <a:br>
              <a:rPr lang="en-US" dirty="0"/>
            </a:br>
            <a:r>
              <a:rPr lang="en-US" dirty="0"/>
              <a:t>D. Using strong passwords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24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B330A-D5CE-2DDD-9ED0-A749E5B36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287"/>
            <a:ext cx="10515600" cy="1504252"/>
          </a:xfrm>
        </p:spPr>
        <p:txBody>
          <a:bodyPr>
            <a:normAutofit/>
          </a:bodyPr>
          <a:lstStyle/>
          <a:p>
            <a:r>
              <a:rPr lang="en-US" sz="4800" b="1" dirty="0"/>
              <a:t>What is Phishing?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4C55F-2A05-3B3B-EEE6-0E6BCC937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229"/>
            <a:ext cx="10515600" cy="5055734"/>
          </a:xfrm>
        </p:spPr>
        <p:txBody>
          <a:bodyPr>
            <a:normAutofit/>
          </a:bodyPr>
          <a:lstStyle/>
          <a:p>
            <a:r>
              <a:rPr lang="en-US" b="1" dirty="0"/>
              <a:t>Phishing</a:t>
            </a:r>
            <a:r>
              <a:rPr lang="en-US" dirty="0"/>
              <a:t> is a </a:t>
            </a:r>
            <a:r>
              <a:rPr lang="en-US" b="1" dirty="0"/>
              <a:t>cyber attack</a:t>
            </a:r>
            <a:r>
              <a:rPr lang="en-US" dirty="0"/>
              <a:t> that uses </a:t>
            </a:r>
            <a:r>
              <a:rPr lang="en-US" b="1" dirty="0"/>
              <a:t>deceptive emails, messages, or websites</a:t>
            </a:r>
            <a:r>
              <a:rPr lang="en-US" dirty="0"/>
              <a:t> to steal sensitive data.</a:t>
            </a:r>
          </a:p>
          <a:p>
            <a:pPr marL="0" indent="0">
              <a:buNone/>
            </a:pPr>
            <a:r>
              <a:rPr lang="en-US" dirty="0"/>
              <a:t>Common goals:</a:t>
            </a:r>
          </a:p>
          <a:p>
            <a:pPr lvl="1"/>
            <a:r>
              <a:rPr lang="en-US" sz="2000" dirty="0"/>
              <a:t>Steal login credentials</a:t>
            </a:r>
          </a:p>
          <a:p>
            <a:pPr lvl="1"/>
            <a:r>
              <a:rPr lang="en-US" sz="2000" dirty="0"/>
              <a:t>Deliver malware</a:t>
            </a:r>
          </a:p>
          <a:p>
            <a:pPr lvl="1"/>
            <a:r>
              <a:rPr lang="en-US" sz="2000" dirty="0"/>
              <a:t>Trick victims into sending money</a:t>
            </a:r>
          </a:p>
          <a:p>
            <a:r>
              <a:rPr lang="en-US" dirty="0"/>
              <a:t> Example: A fake “bank” email asking you to “verify your account.”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3016A-9BD9-7C41-2F2E-B051C8794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402" y="4103914"/>
            <a:ext cx="5328107" cy="250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5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A3DF-4CB3-D613-1FFB-00210AFE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1D057-891D-AD6E-3322-FDD433881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17172"/>
            <a:ext cx="8946541" cy="4931228"/>
          </a:xfrm>
        </p:spPr>
        <p:txBody>
          <a:bodyPr/>
          <a:lstStyle/>
          <a:p>
            <a:r>
              <a:rPr lang="en-US" dirty="0"/>
              <a:t>Think before you click</a:t>
            </a:r>
          </a:p>
          <a:p>
            <a:r>
              <a:rPr lang="en-US" dirty="0"/>
              <a:t>Trust, but verify</a:t>
            </a:r>
          </a:p>
          <a:p>
            <a:r>
              <a:rPr lang="en-US" dirty="0"/>
              <a:t>Report phishing attempts immediately</a:t>
            </a:r>
          </a:p>
          <a:p>
            <a:r>
              <a:rPr lang="en-US" dirty="0"/>
              <a:t>“Humans are the weakest link — and the strongest defense.”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003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D6884-8F0B-2448-15F1-C9CA09BC2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95432-4677-0667-1B88-5E38ECE34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Phishing Awareness Training</a:t>
            </a:r>
            <a:br>
              <a:rPr lang="en-US" dirty="0"/>
            </a:br>
            <a:r>
              <a:rPr lang="en-US" i="1" dirty="0"/>
              <a:t>By Behailu Yigeramu — </a:t>
            </a:r>
            <a:r>
              <a:rPr lang="en-US" i="1" dirty="0" err="1"/>
              <a:t>CodeAlpha</a:t>
            </a:r>
            <a:r>
              <a:rPr lang="en-US" i="1" dirty="0"/>
              <a:t> Cyber Security Intern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📧 </a:t>
            </a:r>
            <a:r>
              <a:rPr lang="en-US" dirty="0">
                <a:hlinkClick r:id="rId2"/>
              </a:rPr>
              <a:t>behailuyigeramu@gmail.com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🔗 </a:t>
            </a:r>
            <a:r>
              <a:rPr lang="en-US" dirty="0">
                <a:hlinkClick r:id="rId3"/>
              </a:rPr>
              <a:t>linkedin.com/in/behailu-yigeramu-405875316/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34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17494-BADC-2E7E-042C-588BE1A16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171"/>
            <a:ext cx="9710057" cy="3962399"/>
          </a:xfrm>
        </p:spPr>
        <p:txBody>
          <a:bodyPr>
            <a:noAutofit/>
          </a:bodyPr>
          <a:lstStyle/>
          <a:p>
            <a:r>
              <a:rPr lang="en-US" sz="2000" b="1" u="sng" dirty="0"/>
              <a:t>Phishing</a:t>
            </a:r>
            <a:r>
              <a:rPr lang="en-US" sz="2000" b="1" dirty="0"/>
              <a:t> </a:t>
            </a:r>
            <a:r>
              <a:rPr lang="en-US" sz="2000" dirty="0"/>
              <a:t>is a </a:t>
            </a:r>
            <a:r>
              <a:rPr lang="en-US" sz="2000" b="1" dirty="0"/>
              <a:t>social engineering attack</a:t>
            </a:r>
            <a:r>
              <a:rPr lang="en-US" sz="2000" dirty="0"/>
              <a:t> where attackers trick people into revealing sensitive information (like passwords, credit cards, or personal data) by pretending to be trustworthy entities.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D738B-145C-C435-74E2-AC8560CC9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371"/>
            <a:ext cx="10515600" cy="4783592"/>
          </a:xfrm>
        </p:spPr>
        <p:txBody>
          <a:bodyPr/>
          <a:lstStyle/>
          <a:p>
            <a:r>
              <a:rPr lang="en-US" dirty="0"/>
              <a:t>Include:</a:t>
            </a:r>
          </a:p>
          <a:p>
            <a:r>
              <a:rPr lang="en-US" dirty="0"/>
              <a:t>📧 Fake emails pretending to be banks or companies</a:t>
            </a:r>
          </a:p>
          <a:p>
            <a:r>
              <a:rPr lang="en-US" dirty="0"/>
              <a:t>🌐 Fake websites imitating real login pages</a:t>
            </a:r>
          </a:p>
          <a:p>
            <a:r>
              <a:rPr lang="en-US" dirty="0"/>
              <a:t>💬 Messages with malicious links or attachments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4AD096-E4D3-4932-2DE4-B16B30BE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629" y="3320143"/>
            <a:ext cx="5225141" cy="343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01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8A5DA-9E01-A9AF-9DEC-0A624D65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Types of Phishing Attacks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746AD-ECCB-CE2C-228D-3C30AF523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60714"/>
            <a:ext cx="8946541" cy="488768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1. Email Phishing</a:t>
            </a:r>
          </a:p>
          <a:p>
            <a:r>
              <a:rPr lang="en-US" dirty="0"/>
              <a:t>Most common form of phishing</a:t>
            </a:r>
          </a:p>
          <a:p>
            <a:r>
              <a:rPr lang="en-US" dirty="0"/>
              <a:t>Attackers send fake emails pretending to be legitimate sources</a:t>
            </a:r>
          </a:p>
          <a:p>
            <a:r>
              <a:rPr lang="en-US" dirty="0"/>
              <a:t>Often contain malicious links or attachments</a:t>
            </a:r>
            <a:br>
              <a:rPr lang="en-US" dirty="0"/>
            </a:br>
            <a:r>
              <a:rPr lang="en-US" dirty="0"/>
              <a:t>📧 </a:t>
            </a:r>
            <a:r>
              <a:rPr lang="en-US" b="1" dirty="0"/>
              <a:t>Example:</a:t>
            </a:r>
            <a:r>
              <a:rPr lang="en-US" dirty="0"/>
              <a:t> “Your account will be closed unless you verify now!”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FCBEA9-69A1-94C5-CFDF-DE74D3EC1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984" y="3429000"/>
            <a:ext cx="5514975" cy="30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6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95CAB-A572-2373-43B2-6610CE4D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Types of Phishing Attacks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31976-8C9A-8B02-45CB-2E5168D55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17172"/>
            <a:ext cx="8946541" cy="493122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2. Spear Phishing</a:t>
            </a:r>
          </a:p>
          <a:p>
            <a:r>
              <a:rPr lang="en-US" dirty="0"/>
              <a:t>Highly targeted toward specific individuals or companies</a:t>
            </a:r>
          </a:p>
          <a:p>
            <a:r>
              <a:rPr lang="en-US" dirty="0"/>
              <a:t>Often uses personal details to appear genuine</a:t>
            </a:r>
            <a:br>
              <a:rPr lang="en-US" dirty="0"/>
            </a:br>
            <a:r>
              <a:rPr lang="en-US" dirty="0"/>
              <a:t>🎯 </a:t>
            </a:r>
            <a:r>
              <a:rPr lang="en-US" b="1" dirty="0"/>
              <a:t>Example:</a:t>
            </a:r>
            <a:r>
              <a:rPr lang="en-US" dirty="0"/>
              <a:t> “Hey Bob, here’s the document from HR.”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D9FB11-331C-0CC2-940F-2A76EF873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048000"/>
            <a:ext cx="4811486" cy="335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93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53CFD-6E16-21EE-8D5F-89B40707B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Types of Phishing Attacks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3EE-5C54-2B02-68A8-568639EB5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73630"/>
            <a:ext cx="8946541" cy="497477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3. Whaling</a:t>
            </a:r>
          </a:p>
          <a:p>
            <a:r>
              <a:rPr lang="en-US" dirty="0"/>
              <a:t>Targets high-profile individuals like executives or managers</a:t>
            </a:r>
          </a:p>
          <a:p>
            <a:r>
              <a:rPr lang="en-US" dirty="0"/>
              <a:t>Emails often appear to come from the CEO or CFO</a:t>
            </a:r>
            <a:br>
              <a:rPr lang="en-US" dirty="0"/>
            </a:br>
            <a:r>
              <a:rPr lang="en-US" dirty="0"/>
              <a:t>🐋 </a:t>
            </a:r>
            <a:r>
              <a:rPr lang="en-US" b="1" dirty="0"/>
              <a:t>Example:</a:t>
            </a:r>
            <a:r>
              <a:rPr lang="en-US" dirty="0"/>
              <a:t> Fake “urgent wire transfer” requests.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15E12-C49A-6BEB-9A15-1505827AE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9" y="2841170"/>
            <a:ext cx="10482942" cy="389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52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4B7A-A582-72F8-A755-218C07D5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Types of Phishing Attacks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28537-ED08-B3C2-12C5-DB04824D2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95400"/>
            <a:ext cx="8946541" cy="495299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4. Smishing (SMS Phishing)</a:t>
            </a:r>
          </a:p>
          <a:p>
            <a:r>
              <a:rPr lang="en-US" dirty="0"/>
              <a:t>Uses </a:t>
            </a:r>
            <a:r>
              <a:rPr lang="en-US" b="1" dirty="0"/>
              <a:t>text messages</a:t>
            </a:r>
            <a:r>
              <a:rPr lang="en-US" dirty="0"/>
              <a:t> to lure victims</a:t>
            </a:r>
          </a:p>
          <a:p>
            <a:r>
              <a:rPr lang="en-US" dirty="0"/>
              <a:t>Includes short links to fake sites or malware downloads</a:t>
            </a:r>
            <a:br>
              <a:rPr lang="en-US" dirty="0"/>
            </a:br>
            <a:r>
              <a:rPr lang="en-US" dirty="0"/>
              <a:t>📱 </a:t>
            </a:r>
            <a:r>
              <a:rPr lang="en-US" b="1" dirty="0"/>
              <a:t>Example:</a:t>
            </a:r>
            <a:r>
              <a:rPr lang="en-US" dirty="0"/>
              <a:t> “Your package is delayed — click here to track.”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DE0D9-DB4D-6204-E3A3-1B17B5C95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79" y="2906484"/>
            <a:ext cx="5829300" cy="366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1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2477-5B31-895F-242E-FB62F0D0B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Types of Phishing Attacks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C077D-B6DF-CEEB-5D12-4C39F09E0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82486"/>
            <a:ext cx="8946541" cy="486591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5. Vishing (Voice Phishing)</a:t>
            </a:r>
          </a:p>
          <a:p>
            <a:r>
              <a:rPr lang="en-US" dirty="0"/>
              <a:t>Attackers make </a:t>
            </a:r>
            <a:r>
              <a:rPr lang="en-US" b="1" dirty="0"/>
              <a:t>phone calls</a:t>
            </a:r>
            <a:r>
              <a:rPr lang="en-US" dirty="0"/>
              <a:t> pretending to be from trusted institutions</a:t>
            </a:r>
          </a:p>
          <a:p>
            <a:r>
              <a:rPr lang="en-US" dirty="0"/>
              <a:t>Use urgency or authority to extract sensitive info</a:t>
            </a:r>
            <a:br>
              <a:rPr lang="en-US" dirty="0"/>
            </a:br>
            <a:r>
              <a:rPr lang="en-US" dirty="0"/>
              <a:t>📞 </a:t>
            </a:r>
            <a:r>
              <a:rPr lang="en-US" b="1" dirty="0"/>
              <a:t>Example:</a:t>
            </a:r>
            <a:r>
              <a:rPr lang="en-US" dirty="0"/>
              <a:t> “This is your bank. We need your card number to verify activity.”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A738F-C76C-5B3E-5593-4C44750F6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21" y="3429000"/>
            <a:ext cx="5829300" cy="309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05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0F2B-F924-11D2-ADDA-18A77CF3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Types of Phishing Attacks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9CBE7-823B-CF05-D1AB-A7AD82BE6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95400"/>
            <a:ext cx="8946541" cy="495299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6. Clone Phishing</a:t>
            </a:r>
          </a:p>
          <a:p>
            <a:r>
              <a:rPr lang="en-US" dirty="0"/>
              <a:t>A real email is copied, modified, and resent with a </a:t>
            </a:r>
            <a:r>
              <a:rPr lang="en-US" b="1" dirty="0"/>
              <a:t>malicious link or attachment</a:t>
            </a:r>
            <a:endParaRPr lang="en-US" dirty="0"/>
          </a:p>
          <a:p>
            <a:r>
              <a:rPr lang="en-US" dirty="0"/>
              <a:t>Victims trust it because it looks familiar</a:t>
            </a:r>
            <a:br>
              <a:rPr lang="en-US" dirty="0"/>
            </a:br>
            <a:r>
              <a:rPr lang="en-US" dirty="0"/>
              <a:t>🧬 </a:t>
            </a:r>
            <a:r>
              <a:rPr lang="en-US" b="1" dirty="0"/>
              <a:t>Example:</a:t>
            </a:r>
            <a:r>
              <a:rPr lang="en-US" dirty="0"/>
              <a:t> “Updated version of your invoice.”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1FCCA-5120-B1D2-A8B1-C4934A4D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147" y="3178626"/>
            <a:ext cx="5829300" cy="336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717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189</TotalTime>
  <Words>1177</Words>
  <Application>Microsoft Office PowerPoint</Application>
  <PresentationFormat>Widescreen</PresentationFormat>
  <Paragraphs>135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Century Gothic</vt:lpstr>
      <vt:lpstr>Wingdings 3</vt:lpstr>
      <vt:lpstr>Ion</vt:lpstr>
      <vt:lpstr> Phishing Awareness   Training </vt:lpstr>
      <vt:lpstr>What is Phishing?</vt:lpstr>
      <vt:lpstr>Phishing is a social engineering attack where attackers trick people into revealing sensitive information (like passwords, credit cards, or personal data) by pretending to be trustworthy entities.</vt:lpstr>
      <vt:lpstr>Types of Phishing Attacks </vt:lpstr>
      <vt:lpstr>Types of Phishing Attacks</vt:lpstr>
      <vt:lpstr>Types of Phishing Attacks</vt:lpstr>
      <vt:lpstr>Types of Phishing Attacks</vt:lpstr>
      <vt:lpstr>Types of Phishing Attacks</vt:lpstr>
      <vt:lpstr>Types of Phishing Attacks</vt:lpstr>
      <vt:lpstr>Types of Phishing Attacks</vt:lpstr>
      <vt:lpstr>Types of Phishing Attacks</vt:lpstr>
      <vt:lpstr>How to Recognize a Phishing Email</vt:lpstr>
      <vt:lpstr>Fake Websites</vt:lpstr>
      <vt:lpstr>Social Engineering Tactics</vt:lpstr>
      <vt:lpstr>Best Practices &amp; Prevention Tips</vt:lpstr>
      <vt:lpstr>Real-World Examples</vt:lpstr>
      <vt:lpstr>Real-World Examples</vt:lpstr>
      <vt:lpstr>Quiz — Test Your Knowledge</vt:lpstr>
      <vt:lpstr>Quiz — Test Your Knowledge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Behailu Yigeramu</dc:creator>
  <cp:lastModifiedBy>Behailu Yigeramu</cp:lastModifiedBy>
  <cp:revision>1</cp:revision>
  <dcterms:created xsi:type="dcterms:W3CDTF">2025-10-31T20:58:44Z</dcterms:created>
  <dcterms:modified xsi:type="dcterms:W3CDTF">2025-11-01T12:29:53Z</dcterms:modified>
</cp:coreProperties>
</file>